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0" r:id="rId4"/>
    <p:sldId id="272" r:id="rId5"/>
    <p:sldId id="273" r:id="rId6"/>
    <p:sldId id="258" r:id="rId7"/>
    <p:sldId id="262" r:id="rId8"/>
    <p:sldId id="264" r:id="rId9"/>
    <p:sldId id="259" r:id="rId10"/>
    <p:sldId id="263" r:id="rId11"/>
    <p:sldId id="265" r:id="rId12"/>
    <p:sldId id="268" r:id="rId13"/>
    <p:sldId id="267" r:id="rId14"/>
    <p:sldId id="266" r:id="rId15"/>
    <p:sldId id="269" r:id="rId16"/>
    <p:sldId id="26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2" descr="\\DROBO-FS\QuickDrops\JB\PPTX NG\Droplets\LightingOverlay.png">
            <a:extLst>
              <a:ext uri="{FF2B5EF4-FFF2-40B4-BE49-F238E27FC236}">
                <a16:creationId xmlns:a16="http://schemas.microsoft.com/office/drawing/2014/main" id="{923B2536-7D10-617A-2CCE-CCCB5DB08E1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35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67E45F79-DAD7-E8AF-59B0-6152430EE69D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1073631" y="217881"/>
            <a:ext cx="976241" cy="904482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ransition spd="slow">
    <p:randomBar dir="vert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3E7F030-EFC7-A6F3-B832-27FE3743E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9466" y="1701240"/>
            <a:ext cx="4309804" cy="39930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8F4699-2774-702A-1A4B-B2BF5F423F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9930" y="1113398"/>
            <a:ext cx="8791575" cy="2387600"/>
          </a:xfrm>
        </p:spPr>
        <p:txBody>
          <a:bodyPr/>
          <a:lstStyle/>
          <a:p>
            <a:r>
              <a:rPr lang="en-IN" dirty="0"/>
              <a:t>Reinforcement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475A3D-2DFA-BC0E-86A2-591244C9A7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9930" y="3500998"/>
            <a:ext cx="8791575" cy="1655762"/>
          </a:xfrm>
        </p:spPr>
        <p:txBody>
          <a:bodyPr/>
          <a:lstStyle/>
          <a:p>
            <a:r>
              <a:rPr lang="en-IN" dirty="0"/>
              <a:t>Teaching a machine to learn though experience</a:t>
            </a:r>
          </a:p>
        </p:txBody>
      </p:sp>
    </p:spTree>
    <p:extLst>
      <p:ext uri="{BB962C8B-B14F-4D97-AF65-F5344CB8AC3E}">
        <p14:creationId xmlns:p14="http://schemas.microsoft.com/office/powerpoint/2010/main" val="950999010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58056-F965-A9CC-220D-B21206DC6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 and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ED6AF-875C-D407-3191-47D0F252B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Reinforcement learning, the agent is one who takes decisions based on the rewards and punishments. </a:t>
            </a:r>
            <a:endParaRPr lang="en-IN" dirty="0"/>
          </a:p>
          <a:p>
            <a:r>
              <a:rPr lang="en-US" dirty="0"/>
              <a:t>Environment is the Agent’s world in which it lives and interacts. </a:t>
            </a:r>
          </a:p>
          <a:p>
            <a:r>
              <a:rPr lang="en-US" dirty="0"/>
              <a:t>The agent can interact with the environment by performing some action but cannot influence the rules or dynamics of the environment by those actions.</a:t>
            </a:r>
          </a:p>
          <a:p>
            <a:r>
              <a:rPr lang="en-US" dirty="0"/>
              <a:t>Environment can be categorized in various ways</a:t>
            </a:r>
          </a:p>
        </p:txBody>
      </p:sp>
    </p:spTree>
    <p:extLst>
      <p:ext uri="{BB962C8B-B14F-4D97-AF65-F5344CB8AC3E}">
        <p14:creationId xmlns:p14="http://schemas.microsoft.com/office/powerpoint/2010/main" val="1544011668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FC749-569D-6A0B-78F1-828F85FB7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Environment-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87E5A-C7FB-37F6-C149-5825D98CE5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Discrete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621FAF-3CF8-F30F-A375-A00CA616379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 discrete action space, all the actions are discrete in nature.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6766EE-068B-17DD-3856-461C5AB6AE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continuous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C13E33-F6FE-EAE1-C388-5EA0CD0A911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In continuous action space, the actions are continuous in nature. </a:t>
            </a:r>
            <a:endParaRPr lang="en-IN" dirty="0"/>
          </a:p>
        </p:txBody>
      </p:sp>
      <p:pic>
        <p:nvPicPr>
          <p:cNvPr id="5122" name="Picture 2" descr="States, Observation and Action Spaces in Reinforcement Learning | by  #Cban2020 | The Startup | Medium">
            <a:extLst>
              <a:ext uri="{FF2B5EF4-FFF2-40B4-BE49-F238E27FC236}">
                <a16:creationId xmlns:a16="http://schemas.microsoft.com/office/drawing/2014/main" id="{7561E9C8-C92B-DA77-5132-2D5D201657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99" r="-345" b="5807"/>
          <a:stretch/>
        </p:blipFill>
        <p:spPr bwMode="auto">
          <a:xfrm>
            <a:off x="2092158" y="3959508"/>
            <a:ext cx="7855286" cy="28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812865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FC749-569D-6A0B-78F1-828F85FB7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Environment-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87E5A-C7FB-37F6-C149-5825D98CE5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deterministic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621FAF-3CF8-F30F-A375-A00CA616379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 a deterministic environment, the next state of the environment can always be determined based on the current state and the agent’s action.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6766EE-068B-17DD-3856-461C5AB6AE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stochastic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C13E33-F6FE-EAE1-C388-5EA0CD0A911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In a stochastic reinforcement learning environment, we cannot always determine the next state of the environment from the current state by performing a certain action.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81125598"/>
      </p:ext>
    </p:extLst>
  </p:cSld>
  <p:clrMapOvr>
    <a:masterClrMapping/>
  </p:clrMapOvr>
  <p:transition spd="slow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FC749-569D-6A0B-78F1-828F85FB7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Environment-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87E5A-C7FB-37F6-C149-5825D98CE5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Single agent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621FAF-3CF8-F30F-A375-A00CA616379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 a single agent environment, there is only one agent that exists and interacts with the environment.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6766EE-068B-17DD-3856-461C5AB6AE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Multiple agent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C13E33-F6FE-EAE1-C388-5EA0CD0A911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In a multi-agent environment, there are more than one agents that are interacting with the environment.</a:t>
            </a:r>
            <a:endParaRPr lang="en-IN" dirty="0"/>
          </a:p>
        </p:txBody>
      </p:sp>
      <p:pic>
        <p:nvPicPr>
          <p:cNvPr id="7170" name="Picture 2" descr="Multi-Agent Deep Reinforcement Learning in 13 Lines of Code Using  PettingZoo | by J K Terry | Towards Data Science">
            <a:extLst>
              <a:ext uri="{FF2B5EF4-FFF2-40B4-BE49-F238E27FC236}">
                <a16:creationId xmlns:a16="http://schemas.microsoft.com/office/drawing/2014/main" id="{6E4AD5C2-3CBE-E21A-4470-39E74D5C7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722" y="4444570"/>
            <a:ext cx="2496950" cy="2158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Multi-Agent Deep Reinforcement Learning in 13 Lines of Code Using  PettingZoo | by J K Terry | Towards Data Science">
            <a:extLst>
              <a:ext uri="{FF2B5EF4-FFF2-40B4-BE49-F238E27FC236}">
                <a16:creationId xmlns:a16="http://schemas.microsoft.com/office/drawing/2014/main" id="{8E60769C-98EE-C0F7-B910-B523B49C7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820" y="4444569"/>
            <a:ext cx="3693969" cy="215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59502"/>
      </p:ext>
    </p:extLst>
  </p:cSld>
  <p:clrMapOvr>
    <a:masterClrMapping/>
  </p:clrMapOvr>
  <p:transition spd="slow">
    <p:randomBar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FC749-569D-6A0B-78F1-828F85FB7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Environment-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87E5A-C7FB-37F6-C149-5825D98CE5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episodic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621FAF-3CF8-F30F-A375-A00CA616379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 an episodic environment, the agent’s actions are confined to the particular episode only and not on any previous actions.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6766EE-068B-17DD-3856-461C5AB6AE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sequential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C13E33-F6FE-EAE1-C388-5EA0CD0A911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In a sequential environment, the agent’s actions are connected with the previous actions it took.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9592011"/>
      </p:ext>
    </p:extLst>
  </p:cSld>
  <p:clrMapOvr>
    <a:masterClrMapping/>
  </p:clrMapOvr>
  <p:transition spd="slow"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FC749-569D-6A0B-78F1-828F85FB7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Environment-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87E5A-C7FB-37F6-C149-5825D98CE5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Fully observable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621FAF-3CF8-F30F-A375-A00CA616379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 a fully observable environment, the agent is always aware of the complete state of the environment at any given point in time.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6766EE-068B-17DD-3856-461C5AB6AE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Partially observable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C13E33-F6FE-EAE1-C388-5EA0CD0A911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In a partially observable environment, the agent cannot always see the complete state of the environment at any given point in time.</a:t>
            </a:r>
          </a:p>
        </p:txBody>
      </p:sp>
      <p:pic>
        <p:nvPicPr>
          <p:cNvPr id="8194" name="Picture 2" descr="Figure 1 from Giraffe: Using Deep Reinforcement Learning to Play Chess |  Semantic Scholar">
            <a:extLst>
              <a:ext uri="{FF2B5EF4-FFF2-40B4-BE49-F238E27FC236}">
                <a16:creationId xmlns:a16="http://schemas.microsoft.com/office/drawing/2014/main" id="{1AA735B3-CF30-EE7D-B891-68F7D13F5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0" b="10717"/>
          <a:stretch/>
        </p:blipFill>
        <p:spPr bwMode="auto">
          <a:xfrm>
            <a:off x="2617257" y="4823508"/>
            <a:ext cx="1926695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ubway Surfers Game Screenshot | Subway surfers, Subway surfers game, Surfer">
            <a:extLst>
              <a:ext uri="{FF2B5EF4-FFF2-40B4-BE49-F238E27FC236}">
                <a16:creationId xmlns:a16="http://schemas.microsoft.com/office/drawing/2014/main" id="{E1014CC7-3C13-1BC3-5A9E-C0EE87CB6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058" y="4823508"/>
            <a:ext cx="2593493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351948"/>
      </p:ext>
    </p:extLst>
  </p:cSld>
  <p:clrMapOvr>
    <a:masterClrMapping/>
  </p:clrMapOvr>
  <p:transition spd="slow"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A34AF-8EFF-51AC-8AB2-BE7F56281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type of environment is this?</a:t>
            </a:r>
          </a:p>
        </p:txBody>
      </p:sp>
      <p:pic>
        <p:nvPicPr>
          <p:cNvPr id="2050" name="Picture 2" descr="Reinforcement Learning 101. Learn the essentials of Reinforcement… | by  Shweta Bhatt | Towards Data Science">
            <a:extLst>
              <a:ext uri="{FF2B5EF4-FFF2-40B4-BE49-F238E27FC236}">
                <a16:creationId xmlns:a16="http://schemas.microsoft.com/office/drawing/2014/main" id="{7A30BAEB-3A25-9150-28E5-4308D55FC2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53" y="2348754"/>
            <a:ext cx="8007071" cy="420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1B056C-8603-C582-BAD2-D5D617AF0CE9}"/>
              </a:ext>
            </a:extLst>
          </p:cNvPr>
          <p:cNvSpPr txBox="1"/>
          <p:nvPr/>
        </p:nvSpPr>
        <p:spPr>
          <a:xfrm>
            <a:off x="8749553" y="2506064"/>
            <a:ext cx="3200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Discrete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Stochastic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Single agent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Sequential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Fully observable</a:t>
            </a:r>
          </a:p>
        </p:txBody>
      </p:sp>
    </p:spTree>
    <p:extLst>
      <p:ext uri="{BB962C8B-B14F-4D97-AF65-F5344CB8AC3E}">
        <p14:creationId xmlns:p14="http://schemas.microsoft.com/office/powerpoint/2010/main" val="422767973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9317-A622-F6C1-991A-89FBB429E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Machine learning</a:t>
            </a:r>
          </a:p>
        </p:txBody>
      </p:sp>
      <p:pic>
        <p:nvPicPr>
          <p:cNvPr id="1026" name="Picture 2" descr="How machine learning in software testing produces superior products |  Autify Blog">
            <a:extLst>
              <a:ext uri="{FF2B5EF4-FFF2-40B4-BE49-F238E27FC236}">
                <a16:creationId xmlns:a16="http://schemas.microsoft.com/office/drawing/2014/main" id="{2F93AC57-277F-6991-C25C-F74A3D67B3B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9" r="-1" b="13495"/>
          <a:stretch/>
        </p:blipFill>
        <p:spPr bwMode="auto">
          <a:xfrm>
            <a:off x="1756175" y="1890900"/>
            <a:ext cx="8676473" cy="46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075533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AC808-5E27-0FCD-0704-CC42C3789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Three Main Types of Machine Learning Algorithms Explained - Meme Version :  r/TheInsaneApp">
            <a:extLst>
              <a:ext uri="{FF2B5EF4-FFF2-40B4-BE49-F238E27FC236}">
                <a16:creationId xmlns:a16="http://schemas.microsoft.com/office/drawing/2014/main" id="{6ED01190-4889-D758-3000-550E303DDA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838" y="434788"/>
            <a:ext cx="6093148" cy="5988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499499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1A2E18E-3773-329A-65B8-71BE5C856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377" y="0"/>
            <a:ext cx="91652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55105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181B0D-7FFD-BF2A-172C-C1862EA35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647" y="707091"/>
            <a:ext cx="7620000" cy="2628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E25141-1DDB-9799-B370-893EF0852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647" y="3522010"/>
            <a:ext cx="762000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618516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00C68-0EFE-2DBC-822B-34BC6402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40C8A-843E-76FB-5314-5EFD90744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Computational approach to learning from interaction.</a:t>
            </a:r>
          </a:p>
          <a:p>
            <a:r>
              <a:rPr lang="en-US" dirty="0"/>
              <a:t>Reinforcement learning, is much more focused on goal-directed learning from  interaction than are other approaches to machine learning.</a:t>
            </a:r>
          </a:p>
          <a:p>
            <a:r>
              <a:rPr lang="en-US" dirty="0"/>
              <a:t>Reinforcement learning is learning what to do - how to map situations to actions - so as to maximize a numerical reward signal.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97486783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02647-C8B9-C28B-B6EB-0E4924E64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Trial and error and delayed reward</a:t>
            </a:r>
          </a:p>
        </p:txBody>
      </p:sp>
      <p:pic>
        <p:nvPicPr>
          <p:cNvPr id="4098" name="Picture 2" descr="How does Reinforcement Learning Works">
            <a:extLst>
              <a:ext uri="{FF2B5EF4-FFF2-40B4-BE49-F238E27FC236}">
                <a16:creationId xmlns:a16="http://schemas.microsoft.com/office/drawing/2014/main" id="{518857F2-D640-23D8-820E-716C810BB1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19" b="9153"/>
          <a:stretch/>
        </p:blipFill>
        <p:spPr bwMode="auto">
          <a:xfrm>
            <a:off x="3065056" y="1357803"/>
            <a:ext cx="6580968" cy="50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091A58-8355-2B95-EC91-E9FAC4D8D5C3}"/>
              </a:ext>
            </a:extLst>
          </p:cNvPr>
          <p:cNvSpPr txBox="1"/>
          <p:nvPr/>
        </p:nvSpPr>
        <p:spPr>
          <a:xfrm>
            <a:off x="9565341" y="1568823"/>
            <a:ext cx="286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53A507-D531-FBA6-FBEC-467DF7BC7922}"/>
              </a:ext>
            </a:extLst>
          </p:cNvPr>
          <p:cNvSpPr txBox="1"/>
          <p:nvPr/>
        </p:nvSpPr>
        <p:spPr>
          <a:xfrm>
            <a:off x="9565341" y="3384691"/>
            <a:ext cx="493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2487718800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B9931-6419-F258-BE9E-EB95F3E8D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Terms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FABD5-CE06-682C-78A3-2719F6ABA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56475"/>
            <a:ext cx="9905999" cy="4949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Agent: An entity that can perceive/explore the environment and act upon it.</a:t>
            </a:r>
          </a:p>
          <a:p>
            <a:r>
              <a:rPr lang="en-US" dirty="0"/>
              <a:t>Environment: A situation in which an agent is present or surrounded by. In RL, we assume the stochastic environment, which means it is random in nature.</a:t>
            </a:r>
          </a:p>
          <a:p>
            <a:r>
              <a:rPr lang="en-US" dirty="0"/>
              <a:t>Action: Actions are the moves taken by an agent within the environment.</a:t>
            </a:r>
          </a:p>
          <a:p>
            <a:r>
              <a:rPr lang="en-US" dirty="0"/>
              <a:t>State: State is a situation returned by the environment after each action taken by the agent.</a:t>
            </a:r>
          </a:p>
          <a:p>
            <a:r>
              <a:rPr lang="en-US" dirty="0"/>
              <a:t>Reward: A feedback returned to the agent from the environment to evaluate the action of the agent.</a:t>
            </a:r>
          </a:p>
          <a:p>
            <a:r>
              <a:rPr lang="en-US" dirty="0"/>
              <a:t>Policy: Policy is a strategy applied by the agent for the next action based on the current state.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6371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A34AF-8EFF-51AC-8AB2-BE7F56281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91C7D6-214C-097E-CB03-5E276252F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5A783688-068A-6720-77E1-46184ED4B9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5" r="19809"/>
          <a:stretch/>
        </p:blipFill>
        <p:spPr bwMode="auto">
          <a:xfrm>
            <a:off x="1873018" y="2083201"/>
            <a:ext cx="8442786" cy="37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367170"/>
      </p:ext>
    </p:extLst>
  </p:cSld>
  <p:clrMapOvr>
    <a:masterClrMapping/>
  </p:clrMapOvr>
  <p:transition spd="slow">
    <p:randomBar dir="vert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1491</TotalTime>
  <Words>498</Words>
  <Application>Microsoft Office PowerPoint</Application>
  <PresentationFormat>Widescreen</PresentationFormat>
  <Paragraphs>58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Tw Cen MT</vt:lpstr>
      <vt:lpstr>Circuit</vt:lpstr>
      <vt:lpstr>Reinforcement learning</vt:lpstr>
      <vt:lpstr>Machine learning</vt:lpstr>
      <vt:lpstr>PowerPoint Presentation</vt:lpstr>
      <vt:lpstr>PowerPoint Presentation</vt:lpstr>
      <vt:lpstr>PowerPoint Presentation</vt:lpstr>
      <vt:lpstr>principle</vt:lpstr>
      <vt:lpstr>Trial and error and delayed reward</vt:lpstr>
      <vt:lpstr>Terms used</vt:lpstr>
      <vt:lpstr>process</vt:lpstr>
      <vt:lpstr>Agent and environment</vt:lpstr>
      <vt:lpstr>Environment- classification</vt:lpstr>
      <vt:lpstr>Environment- classification</vt:lpstr>
      <vt:lpstr>Environment- classification</vt:lpstr>
      <vt:lpstr>Environment- classification</vt:lpstr>
      <vt:lpstr>Environment- classification</vt:lpstr>
      <vt:lpstr>What type of environment is this?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</dc:title>
  <dc:creator>Mishtee Gandhi</dc:creator>
  <cp:lastModifiedBy>Mishtee Gandhi</cp:lastModifiedBy>
  <cp:revision>5</cp:revision>
  <dcterms:created xsi:type="dcterms:W3CDTF">2022-08-27T11:30:02Z</dcterms:created>
  <dcterms:modified xsi:type="dcterms:W3CDTF">2022-09-10T09:13:29Z</dcterms:modified>
</cp:coreProperties>
</file>